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4" r:id="rId10"/>
    <p:sldId id="263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.simeonov@rz-government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МЕТОДИКА ЗА ОЦЕНКА НА КОНЦЕПЦИИ ЗА ИНТЕГРИРАНИ ТЕРИТОРИАЛНИ ИНВЕСТИЦИИ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755576" y="4797152"/>
            <a:ext cx="8280920" cy="1752600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accent3">
                    <a:lumMod val="75000"/>
                  </a:schemeClr>
                </a:solidFill>
              </a:rPr>
              <a:t>Заседание на Областен съвет за развитие в област Разград</a:t>
            </a:r>
          </a:p>
          <a:p>
            <a:r>
              <a:rPr lang="bg-BG" sz="2800" b="1" dirty="0">
                <a:solidFill>
                  <a:schemeClr val="accent3">
                    <a:lumMod val="75000"/>
                  </a:schemeClr>
                </a:solidFill>
              </a:rPr>
              <a:t>г</a:t>
            </a:r>
            <a:r>
              <a:rPr lang="bg-BG" sz="2800" b="1" dirty="0" smtClean="0">
                <a:solidFill>
                  <a:schemeClr val="accent3">
                    <a:lumMod val="75000"/>
                  </a:schemeClr>
                </a:solidFill>
              </a:rPr>
              <a:t>р. Разград, 15.06.2023 г.</a:t>
            </a:r>
            <a:endParaRPr lang="bg-BG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46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804809"/>
            <a:ext cx="7772400" cy="1800200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Благодаря за вниманието!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95062" y="5445224"/>
            <a:ext cx="8280920" cy="936104"/>
          </a:xfrm>
        </p:spPr>
        <p:txBody>
          <a:bodyPr>
            <a:normAutofit/>
          </a:bodyPr>
          <a:lstStyle/>
          <a:p>
            <a:r>
              <a:rPr lang="bg-BG" altLang="ko-KR" sz="1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Светлин Симеонов – директор на дирекция в Областна администрация Разград, имейл: </a:t>
            </a:r>
            <a:r>
              <a:rPr lang="en-US" altLang="ko-K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s.simeonov@rz-government.org</a:t>
            </a:r>
            <a:r>
              <a:rPr lang="bg-BG" altLang="ko-K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altLang="ko-K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altLang="ko-KR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43631"/>
            <a:ext cx="2520280" cy="234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99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6768752" cy="1296144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Роля на Регионалния съвет за развитие на Северен централен район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0526" y="1700808"/>
            <a:ext cx="7704856" cy="4176464"/>
          </a:xfrm>
        </p:spPr>
        <p:txBody>
          <a:bodyPr>
            <a:normAutofit fontScale="55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bg-BG" sz="2900" b="1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2900" b="1" dirty="0" smtClean="0">
                <a:solidFill>
                  <a:schemeClr val="tx1"/>
                </a:solidFill>
              </a:rPr>
              <a:t>Функциите на регионалните съвети за развитие по подбора на концепции за </a:t>
            </a:r>
            <a:r>
              <a:rPr lang="bg-BG" sz="2900" b="1" dirty="0" smtClean="0">
                <a:solidFill>
                  <a:schemeClr val="tx1"/>
                </a:solidFill>
              </a:rPr>
              <a:t>интегрирани </a:t>
            </a:r>
            <a:r>
              <a:rPr lang="bg-BG" sz="2900" b="1" dirty="0">
                <a:solidFill>
                  <a:schemeClr val="tx1"/>
                </a:solidFill>
              </a:rPr>
              <a:t>териториални </a:t>
            </a:r>
            <a:r>
              <a:rPr lang="bg-BG" sz="2900" b="1" dirty="0" smtClean="0">
                <a:solidFill>
                  <a:schemeClr val="tx1"/>
                </a:solidFill>
              </a:rPr>
              <a:t>инвестиции са разписани в приложение 4 на Правилника за прилагане на Закона за регионалното развитие.</a:t>
            </a:r>
            <a:endParaRPr lang="bg-BG" sz="2900" b="1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2900" b="1" dirty="0" smtClean="0">
                <a:solidFill>
                  <a:schemeClr val="tx1"/>
                </a:solidFill>
              </a:rPr>
              <a:t>Стимулира </a:t>
            </a:r>
            <a:r>
              <a:rPr lang="ru-RU" sz="2900" b="1" dirty="0">
                <a:solidFill>
                  <a:schemeClr val="tx1"/>
                </a:solidFill>
              </a:rPr>
              <a:t>активен диалог и </a:t>
            </a:r>
            <a:r>
              <a:rPr lang="ru-RU" sz="2900" b="1" dirty="0" err="1">
                <a:solidFill>
                  <a:schemeClr val="tx1"/>
                </a:solidFill>
              </a:rPr>
              <a:t>сътрудничество</a:t>
            </a:r>
            <a:r>
              <a:rPr lang="ru-RU" sz="2900" b="1" dirty="0">
                <a:solidFill>
                  <a:schemeClr val="tx1"/>
                </a:solidFill>
              </a:rPr>
              <a:t> между </a:t>
            </a:r>
            <a:r>
              <a:rPr lang="ru-RU" sz="2900" b="1" dirty="0" err="1">
                <a:solidFill>
                  <a:schemeClr val="tx1"/>
                </a:solidFill>
              </a:rPr>
              <a:t>заинтересованите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страни</a:t>
            </a:r>
            <a:r>
              <a:rPr lang="ru-RU" sz="2900" b="1" dirty="0">
                <a:solidFill>
                  <a:schemeClr val="tx1"/>
                </a:solidFill>
              </a:rPr>
              <a:t> в </a:t>
            </a:r>
            <a:r>
              <a:rPr lang="bg-BG" sz="2900" b="1" dirty="0">
                <a:solidFill>
                  <a:schemeClr val="tx1"/>
                </a:solidFill>
              </a:rPr>
              <a:t>Северен централен район за идентифициране на идеи за концепции за интегрирани териториални инвестиции, създаване на партньорства и кандидатстване с проекти, които да допринесат за социално-икономическото развитие на </a:t>
            </a:r>
            <a:r>
              <a:rPr lang="bg-BG" sz="2900" b="1" dirty="0" smtClean="0">
                <a:solidFill>
                  <a:schemeClr val="tx1"/>
                </a:solidFill>
              </a:rPr>
              <a:t>региона ни.</a:t>
            </a:r>
            <a:endParaRPr lang="bg-BG" sz="2900" b="1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2900" b="1" dirty="0" smtClean="0">
                <a:solidFill>
                  <a:schemeClr val="tx1"/>
                </a:solidFill>
              </a:rPr>
              <a:t>Адаптира Критерий </a:t>
            </a:r>
            <a:r>
              <a:rPr lang="bg-BG" sz="2900" b="1" dirty="0">
                <a:solidFill>
                  <a:schemeClr val="tx1"/>
                </a:solidFill>
              </a:rPr>
              <a:t>3 „Насърчаване на социално-икономическото развитие на региона“ </a:t>
            </a:r>
            <a:r>
              <a:rPr lang="bg-BG" sz="2900" b="1" dirty="0" smtClean="0">
                <a:solidFill>
                  <a:schemeClr val="tx1"/>
                </a:solidFill>
              </a:rPr>
              <a:t>от приетите Е</a:t>
            </a:r>
            <a:r>
              <a:rPr lang="ru-RU" sz="2900" b="1" dirty="0" err="1" smtClean="0">
                <a:solidFill>
                  <a:schemeClr val="tx1"/>
                </a:solidFill>
              </a:rPr>
              <a:t>динни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>
                <a:solidFill>
                  <a:schemeClr val="tx1"/>
                </a:solidFill>
              </a:rPr>
              <a:t>указания за </a:t>
            </a:r>
            <a:r>
              <a:rPr lang="ru-RU" sz="2900" b="1" dirty="0" err="1">
                <a:solidFill>
                  <a:schemeClr val="tx1"/>
                </a:solidFill>
              </a:rPr>
              <a:t>кандидатстване</a:t>
            </a:r>
            <a:r>
              <a:rPr lang="ru-RU" sz="2900" b="1" dirty="0">
                <a:solidFill>
                  <a:schemeClr val="tx1"/>
                </a:solidFill>
              </a:rPr>
              <a:t> с концепции за </a:t>
            </a:r>
            <a:r>
              <a:rPr lang="ru-RU" sz="2900" b="1" dirty="0" err="1">
                <a:solidFill>
                  <a:schemeClr val="tx1"/>
                </a:solidFill>
              </a:rPr>
              <a:t>интегрирани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териториални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smtClean="0">
                <a:solidFill>
                  <a:schemeClr val="tx1"/>
                </a:solidFill>
              </a:rPr>
              <a:t>инвестиции </a:t>
            </a:r>
            <a:r>
              <a:rPr lang="bg-BG" sz="2900" b="1" dirty="0" smtClean="0">
                <a:solidFill>
                  <a:schemeClr val="tx1"/>
                </a:solidFill>
              </a:rPr>
              <a:t>към </a:t>
            </a:r>
            <a:r>
              <a:rPr lang="bg-BG" sz="2900" b="1" dirty="0">
                <a:solidFill>
                  <a:schemeClr val="tx1"/>
                </a:solidFill>
              </a:rPr>
              <a:t>нуждите и приоритетите на Северен централен </a:t>
            </a:r>
            <a:r>
              <a:rPr lang="bg-BG" sz="2900" b="1" dirty="0" smtClean="0">
                <a:solidFill>
                  <a:schemeClr val="tx1"/>
                </a:solidFill>
              </a:rPr>
              <a:t>регион.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2900" b="1" dirty="0">
                <a:solidFill>
                  <a:schemeClr val="tx1"/>
                </a:solidFill>
              </a:rPr>
              <a:t>Разработва и приема оценителна </a:t>
            </a:r>
            <a:r>
              <a:rPr lang="bg-BG" sz="2900" b="1" dirty="0" smtClean="0">
                <a:solidFill>
                  <a:schemeClr val="tx1"/>
                </a:solidFill>
              </a:rPr>
              <a:t>таблица, в която определя какви точки да получават подадените концепции за приноса си към този критерий.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2900" b="1" dirty="0" smtClean="0">
                <a:solidFill>
                  <a:schemeClr val="tx1"/>
                </a:solidFill>
              </a:rPr>
              <a:t>Оценява и приоритизира разработените концепции за </a:t>
            </a:r>
            <a:r>
              <a:rPr lang="bg-BG" sz="2900" b="1" dirty="0">
                <a:solidFill>
                  <a:schemeClr val="tx1"/>
                </a:solidFill>
              </a:rPr>
              <a:t>интегрирани териториални инвестиции </a:t>
            </a:r>
            <a:r>
              <a:rPr lang="bg-BG" sz="2900" b="1" dirty="0" smtClean="0">
                <a:solidFill>
                  <a:schemeClr val="tx1"/>
                </a:solidFill>
              </a:rPr>
              <a:t>съгласно оценителната таблица като им поставя точки.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bg-BG" sz="1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13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6768752" cy="1224136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Приемане на методика за оценка и </a:t>
            </a:r>
            <a:r>
              <a:rPr lang="bg-BG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приоритизиране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 на ИТИ от РСР на СЦР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24936" cy="417646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1800" b="1" dirty="0" smtClean="0">
                <a:solidFill>
                  <a:schemeClr val="tx1"/>
                </a:solidFill>
              </a:rPr>
              <a:t>На 23 май 2023 г. Управляващият орган на Програма за развитие на регионите 2021-2027 г. стартира повторно обществено обсъждане на Проект за единни указания за кандидатстване с концепции за </a:t>
            </a:r>
            <a:r>
              <a:rPr lang="bg-BG" sz="1800" b="1" dirty="0">
                <a:solidFill>
                  <a:schemeClr val="tx1"/>
                </a:solidFill>
              </a:rPr>
              <a:t>интегрирани териториални </a:t>
            </a:r>
            <a:r>
              <a:rPr lang="bg-BG" sz="1800" b="1" dirty="0" smtClean="0">
                <a:solidFill>
                  <a:schemeClr val="tx1"/>
                </a:solidFill>
              </a:rPr>
              <a:t>инвестиции.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1800" b="1" dirty="0" smtClean="0">
                <a:solidFill>
                  <a:schemeClr val="tx1"/>
                </a:solidFill>
              </a:rPr>
              <a:t>На 29 май 2023 г. председателят на РСР на СЦР инициира неприсъствена писмена процедура за определяне на критерии за </a:t>
            </a:r>
            <a:r>
              <a:rPr lang="bg-BG" sz="1800" b="1" dirty="0" err="1" smtClean="0">
                <a:solidFill>
                  <a:schemeClr val="tx1"/>
                </a:solidFill>
              </a:rPr>
              <a:t>приоритизация</a:t>
            </a:r>
            <a:r>
              <a:rPr lang="bg-BG" sz="1800" b="1" dirty="0" smtClean="0">
                <a:solidFill>
                  <a:schemeClr val="tx1"/>
                </a:solidFill>
              </a:rPr>
              <a:t> на концепции за интегрирани териториални инвестиции  съгласно критерий 3 „Насърчаване на социално-икономическото развитие на региона“.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1800" b="1" dirty="0" smtClean="0">
                <a:solidFill>
                  <a:schemeClr val="tx1"/>
                </a:solidFill>
              </a:rPr>
              <a:t>Дадените предложения от членовете на РСР на СЦР бяха отразени в </a:t>
            </a:r>
            <a:r>
              <a:rPr lang="bg-BG" sz="1800" b="1" dirty="0" err="1" smtClean="0">
                <a:solidFill>
                  <a:schemeClr val="tx1"/>
                </a:solidFill>
              </a:rPr>
              <a:t>разработенната</a:t>
            </a:r>
            <a:r>
              <a:rPr lang="bg-BG" sz="1800" b="1" dirty="0" smtClean="0">
                <a:solidFill>
                  <a:schemeClr val="tx1"/>
                </a:solidFill>
              </a:rPr>
              <a:t> оценителна таблица за </a:t>
            </a:r>
            <a:r>
              <a:rPr lang="bg-BG" sz="1800" b="1" dirty="0">
                <a:solidFill>
                  <a:schemeClr val="tx1"/>
                </a:solidFill>
              </a:rPr>
              <a:t>адаптиране на Критерий 3 „Насърчаване на социално-икономическото развитие на региона“ към нуждите и приоритетите на Северен централен регион</a:t>
            </a:r>
            <a:r>
              <a:rPr lang="bg-BG" sz="1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1800" b="1" dirty="0" smtClean="0">
                <a:solidFill>
                  <a:schemeClr val="tx1"/>
                </a:solidFill>
              </a:rPr>
              <a:t>Оценителната таблица, с включено разпределение на точките за подадените концепции за интегрирани териториални инвестиции по приоритети и цели, беше приета и </a:t>
            </a:r>
            <a:r>
              <a:rPr lang="bg-BG" sz="1800" b="1" dirty="0" err="1" smtClean="0">
                <a:solidFill>
                  <a:schemeClr val="tx1"/>
                </a:solidFill>
              </a:rPr>
              <a:t>одибрена</a:t>
            </a:r>
            <a:r>
              <a:rPr lang="bg-BG" sz="1800" b="1" dirty="0" smtClean="0">
                <a:solidFill>
                  <a:schemeClr val="tx1"/>
                </a:solidFill>
              </a:rPr>
              <a:t> с протокол на РСР на СЦР на 6 юни 2023 г.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18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bg-BG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94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6768752" cy="1224136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Критерии за </a:t>
            </a:r>
            <a:r>
              <a:rPr lang="bg-BG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приоритизация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 на концепциите за ИТИ от Регионалните съвети за развитие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424936" cy="3672408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600" b="1" dirty="0" smtClean="0">
                <a:solidFill>
                  <a:schemeClr val="tx1"/>
                </a:solidFill>
              </a:rPr>
              <a:t>Съответствие с тематичните области за развитие на региона, очертани в Интегрираната териториална стратегия за развитие (ИТСР на Северен централен район е одобрена с решение на РСР на СЦР на 6.10.2022 г. и е приета с решение на Министерския съвет № 897/16.11.2022 г.).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600" b="1" dirty="0" smtClean="0">
                <a:solidFill>
                  <a:schemeClr val="tx1"/>
                </a:solidFill>
              </a:rPr>
              <a:t>Принос към удовлетворяването на нуждите и оползотворяването на потенциалите на региона;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600" b="1" dirty="0" smtClean="0">
                <a:solidFill>
                  <a:schemeClr val="tx1"/>
                </a:solidFill>
              </a:rPr>
              <a:t>Насърчаване на социално-икономическото развитие на региона.</a:t>
            </a:r>
          </a:p>
          <a:p>
            <a:pPr algn="just"/>
            <a:endParaRPr lang="bg-BG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37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6768752" cy="1224136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Как се определя броят на точките при оценката на концепциите за ИТИ от РСР на СЦР?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24936" cy="468052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tx1"/>
                </a:solidFill>
              </a:rPr>
              <a:t>Броят на точките, които получават подадените концепции за приноса си, е определен с тежест, съобразно предвидения финансов ресурс за всеки един стратегически приоритет на </a:t>
            </a:r>
            <a:r>
              <a:rPr lang="bg-BG" sz="2000" b="1" dirty="0">
                <a:solidFill>
                  <a:schemeClr val="tx1"/>
                </a:solidFill>
              </a:rPr>
              <a:t>Интегрираната териториална стратегия за развитие </a:t>
            </a:r>
            <a:r>
              <a:rPr lang="bg-BG" sz="2000" b="1" dirty="0" smtClean="0">
                <a:solidFill>
                  <a:schemeClr val="tx1"/>
                </a:solidFill>
              </a:rPr>
              <a:t>на </a:t>
            </a:r>
            <a:r>
              <a:rPr lang="bg-BG" sz="2000" b="1" dirty="0">
                <a:solidFill>
                  <a:schemeClr val="tx1"/>
                </a:solidFill>
              </a:rPr>
              <a:t>Северен централен </a:t>
            </a:r>
            <a:r>
              <a:rPr lang="bg-BG" sz="2000" b="1" dirty="0" smtClean="0">
                <a:solidFill>
                  <a:schemeClr val="tx1"/>
                </a:solidFill>
              </a:rPr>
              <a:t>район при максимален брой 40 т.:</a:t>
            </a:r>
            <a:endParaRPr lang="bg-BG" sz="20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altLang="ko-KR" sz="2000" b="1" dirty="0">
                <a:solidFill>
                  <a:schemeClr val="accent3">
                    <a:lumMod val="75000"/>
                  </a:schemeClr>
                </a:solidFill>
              </a:rPr>
              <a:t>Стратегически приоритет 1: Постигане на икономически подем и </a:t>
            </a:r>
            <a:r>
              <a:rPr lang="bg-BG" altLang="ko-KR" sz="2000" b="1" dirty="0" smtClean="0">
                <a:solidFill>
                  <a:schemeClr val="accent3">
                    <a:lumMod val="75000"/>
                  </a:schemeClr>
                </a:solidFill>
              </a:rPr>
              <a:t>трансформация.</a:t>
            </a:r>
            <a:endParaRPr lang="bg-BG" altLang="ko-KR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altLang="ko-KR" sz="2000" b="1" dirty="0">
                <a:solidFill>
                  <a:schemeClr val="accent3">
                    <a:lumMod val="75000"/>
                  </a:schemeClr>
                </a:solidFill>
              </a:rPr>
              <a:t>Стратегически приоритет</a:t>
            </a:r>
            <a:r>
              <a:rPr lang="ru-RU" altLang="ko-KR" sz="2000" b="1" dirty="0">
                <a:solidFill>
                  <a:schemeClr val="accent3">
                    <a:lumMod val="75000"/>
                  </a:schemeClr>
                </a:solidFill>
              </a:rPr>
              <a:t> 2: Развитие на </a:t>
            </a:r>
            <a:r>
              <a:rPr lang="bg-BG" altLang="ko-KR" sz="2000" b="1" dirty="0">
                <a:solidFill>
                  <a:schemeClr val="accent3">
                    <a:lumMod val="75000"/>
                  </a:schemeClr>
                </a:solidFill>
              </a:rPr>
              <a:t>човешкия</a:t>
            </a:r>
            <a:r>
              <a:rPr lang="ru-RU" altLang="ko-KR" sz="2000" b="1" dirty="0">
                <a:solidFill>
                  <a:schemeClr val="accent3">
                    <a:lumMod val="75000"/>
                  </a:schemeClr>
                </a:solidFill>
              </a:rPr>
              <a:t> потенциал и </a:t>
            </a:r>
            <a:r>
              <a:rPr lang="ru-RU" altLang="ko-KR" sz="2000" b="1" dirty="0" err="1">
                <a:solidFill>
                  <a:schemeClr val="accent3">
                    <a:lumMod val="75000"/>
                  </a:schemeClr>
                </a:solidFill>
              </a:rPr>
              <a:t>постигане</a:t>
            </a:r>
            <a:r>
              <a:rPr lang="ru-RU" altLang="ko-KR" sz="2000" b="1" dirty="0">
                <a:solidFill>
                  <a:schemeClr val="accent3">
                    <a:lumMod val="75000"/>
                  </a:schemeClr>
                </a:solidFill>
              </a:rPr>
              <a:t> на социален </a:t>
            </a:r>
            <a:r>
              <a:rPr lang="ru-RU" altLang="ko-KR" sz="2000" b="1" dirty="0" err="1" smtClean="0">
                <a:solidFill>
                  <a:schemeClr val="accent3">
                    <a:lumMod val="75000"/>
                  </a:schemeClr>
                </a:solidFill>
              </a:rPr>
              <a:t>растеж</a:t>
            </a:r>
            <a:r>
              <a:rPr lang="ru-RU" altLang="ko-KR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altLang="ko-KR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altLang="ko-KR" sz="2000" b="1" dirty="0">
                <a:solidFill>
                  <a:schemeClr val="accent3">
                    <a:lumMod val="75000"/>
                  </a:schemeClr>
                </a:solidFill>
              </a:rPr>
              <a:t>Стратегически приоритет</a:t>
            </a:r>
            <a:r>
              <a:rPr lang="ru-RU" altLang="ko-KR" sz="2000" b="1" dirty="0">
                <a:solidFill>
                  <a:schemeClr val="accent3">
                    <a:lumMod val="75000"/>
                  </a:schemeClr>
                </a:solidFill>
              </a:rPr>
              <a:t> 3: Устойчиво </a:t>
            </a:r>
            <a:r>
              <a:rPr lang="ru-RU" altLang="ko-KR" sz="2000" b="1" dirty="0" err="1">
                <a:solidFill>
                  <a:schemeClr val="accent3">
                    <a:lumMod val="75000"/>
                  </a:schemeClr>
                </a:solidFill>
              </a:rPr>
              <a:t>териториално</a:t>
            </a:r>
            <a:r>
              <a:rPr lang="ru-RU" altLang="ko-KR" sz="2000" b="1" dirty="0">
                <a:solidFill>
                  <a:schemeClr val="accent3">
                    <a:lumMod val="75000"/>
                  </a:schemeClr>
                </a:solidFill>
              </a:rPr>
              <a:t> развитие и </a:t>
            </a:r>
            <a:r>
              <a:rPr lang="ru-RU" altLang="ko-KR" sz="2000" b="1" dirty="0" err="1" smtClean="0">
                <a:solidFill>
                  <a:schemeClr val="accent3">
                    <a:lumMod val="75000"/>
                  </a:schemeClr>
                </a:solidFill>
              </a:rPr>
              <a:t>свързаност</a:t>
            </a:r>
            <a:r>
              <a:rPr lang="ru-RU" altLang="ko-KR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altLang="ko-KR" sz="2000" b="1" dirty="0" smtClean="0">
                <a:solidFill>
                  <a:schemeClr val="tx1"/>
                </a:solidFill>
              </a:rPr>
              <a:t>По този начин ще се осигури обективна оценка на концепциите за ИТИ, обхващаща всички стратегически приоритети на ИТСР на СЦР.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algn="just"/>
            <a:endParaRPr lang="bg-BG" sz="2600" b="1" dirty="0" smtClean="0">
              <a:solidFill>
                <a:schemeClr val="tx1"/>
              </a:solidFill>
            </a:endParaRPr>
          </a:p>
          <a:p>
            <a:pPr algn="just"/>
            <a:endParaRPr lang="bg-BG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04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6768752" cy="1224136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Как се определя броят на точките при оценката на концепциите за ИТИ от РСР на СЦР?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24936" cy="468052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200" b="1" dirty="0" err="1">
                <a:solidFill>
                  <a:schemeClr val="tx1"/>
                </a:solidFill>
              </a:rPr>
              <a:t>Приоритизацията</a:t>
            </a:r>
            <a:r>
              <a:rPr lang="bg-BG" sz="2200" b="1" dirty="0">
                <a:solidFill>
                  <a:schemeClr val="tx1"/>
                </a:solidFill>
              </a:rPr>
              <a:t> на концепциите за интегрирани териториални инвестиции (ИТИ) е структурирана съобразно цялостната стратегическа рамка на ИТСР на СЦР. </a:t>
            </a:r>
            <a:endParaRPr lang="bg-BG" sz="22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200" b="1" dirty="0" smtClean="0">
                <a:solidFill>
                  <a:schemeClr val="tx1"/>
                </a:solidFill>
              </a:rPr>
              <a:t>Предложението </a:t>
            </a:r>
            <a:r>
              <a:rPr lang="bg-BG" sz="2200" b="1" dirty="0">
                <a:solidFill>
                  <a:schemeClr val="tx1"/>
                </a:solidFill>
              </a:rPr>
              <a:t>е членовете на РСР да оценят и </a:t>
            </a:r>
            <a:r>
              <a:rPr lang="bg-BG" sz="2200" b="1" dirty="0" err="1">
                <a:solidFill>
                  <a:schemeClr val="tx1"/>
                </a:solidFill>
              </a:rPr>
              <a:t>приоритизират</a:t>
            </a:r>
            <a:r>
              <a:rPr lang="bg-BG" sz="2200" b="1" dirty="0">
                <a:solidFill>
                  <a:schemeClr val="tx1"/>
                </a:solidFill>
              </a:rPr>
              <a:t> концепциите съобразно степента на приноса им към изпълнението на стратегическите приоритети и специфичните цели, идентифицирани в стратегията. </a:t>
            </a:r>
            <a:endParaRPr lang="bg-BG" sz="22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200" b="1" dirty="0" smtClean="0">
                <a:solidFill>
                  <a:schemeClr val="tx1"/>
                </a:solidFill>
              </a:rPr>
              <a:t>Броят </a:t>
            </a:r>
            <a:r>
              <a:rPr lang="bg-BG" sz="2200" b="1" dirty="0">
                <a:solidFill>
                  <a:schemeClr val="tx1"/>
                </a:solidFill>
              </a:rPr>
              <a:t>на точките, които могат да получат концепциите, е определен съгласно процентния дял на необходимия финансов ресурс по всеки един от стратегическите приоритети, както е идентифициран в ИТСР на </a:t>
            </a:r>
            <a:r>
              <a:rPr lang="bg-BG" sz="2200" b="1" dirty="0" smtClean="0">
                <a:solidFill>
                  <a:schemeClr val="tx1"/>
                </a:solidFill>
              </a:rPr>
              <a:t>СЦР.</a:t>
            </a:r>
            <a:endParaRPr lang="bg-BG" sz="2200" b="1" dirty="0">
              <a:solidFill>
                <a:schemeClr val="tx1"/>
              </a:solidFill>
            </a:endParaRPr>
          </a:p>
          <a:p>
            <a:pPr algn="just"/>
            <a:endParaRPr lang="bg-BG" sz="2600" b="1" dirty="0" smtClean="0">
              <a:solidFill>
                <a:schemeClr val="tx1"/>
              </a:solidFill>
            </a:endParaRPr>
          </a:p>
          <a:p>
            <a:pPr algn="just"/>
            <a:endParaRPr lang="bg-BG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97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6768752" cy="1224136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Как се определя броят на точките при оценката на концепциите за ИТИ от РСР на СЦР?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24936" cy="4680520"/>
          </a:xfrm>
        </p:spPr>
        <p:txBody>
          <a:bodyPr>
            <a:normAutofit/>
          </a:bodyPr>
          <a:lstStyle/>
          <a:p>
            <a:pPr algn="just"/>
            <a:endParaRPr lang="bg-BG" sz="2600" b="1" dirty="0" smtClean="0">
              <a:solidFill>
                <a:schemeClr val="tx1"/>
              </a:solidFill>
            </a:endParaRPr>
          </a:p>
          <a:p>
            <a:pPr algn="just"/>
            <a:endParaRPr lang="bg-BG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OneDrive\заседание ОСР 1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79" y="1705209"/>
            <a:ext cx="8420296" cy="468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6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6768752" cy="1224136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Как се определя броят на точките при оценката на концепциите за ИТИ от РСР на СЦР?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24936" cy="4680520"/>
          </a:xfrm>
        </p:spPr>
        <p:txBody>
          <a:bodyPr>
            <a:normAutofit/>
          </a:bodyPr>
          <a:lstStyle/>
          <a:p>
            <a:pPr algn="just"/>
            <a:endParaRPr lang="bg-BG" sz="2600" b="1" dirty="0" smtClean="0">
              <a:solidFill>
                <a:schemeClr val="tx1"/>
              </a:solidFill>
            </a:endParaRPr>
          </a:p>
          <a:p>
            <a:pPr algn="just"/>
            <a:endParaRPr lang="bg-BG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42" y="2348880"/>
            <a:ext cx="8676456" cy="25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6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6768752" cy="1224136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Как се определя броят на точките при оценката на концепциите за ИТИ от РСР на СЦР?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24936" cy="4680520"/>
          </a:xfrm>
        </p:spPr>
        <p:txBody>
          <a:bodyPr>
            <a:normAutofit/>
          </a:bodyPr>
          <a:lstStyle/>
          <a:p>
            <a:pPr algn="just"/>
            <a:endParaRPr lang="bg-BG" sz="2600" b="1" dirty="0" smtClean="0">
              <a:solidFill>
                <a:schemeClr val="tx1"/>
              </a:solidFill>
            </a:endParaRPr>
          </a:p>
          <a:p>
            <a:pPr algn="just"/>
            <a:endParaRPr lang="bg-BG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D:\prepiski_2022\конкурс ИПА\2022\лого Областна адиминстрация Разг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88323" cy="10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60" y="1844823"/>
            <a:ext cx="8484815" cy="37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4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616</Words>
  <Application>Microsoft Office PowerPoint</Application>
  <PresentationFormat>Презентация на цял екран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Office тема</vt:lpstr>
      <vt:lpstr>МЕТОДИКА ЗА ОЦЕНКА НА КОНЦЕПЦИИ ЗА ИНТЕГРИРАНИ ТЕРИТОРИАЛНИ ИНВЕСТИЦИИ</vt:lpstr>
      <vt:lpstr>Роля на Регионалния съвет за развитие на Северен централен район</vt:lpstr>
      <vt:lpstr>Приемане на методика за оценка и приоритизиране на ИТИ от РСР на СЦР</vt:lpstr>
      <vt:lpstr>Критерии за приоритизация на концепциите за ИТИ от Регионалните съвети за развитие</vt:lpstr>
      <vt:lpstr>Как се определя броят на точките при оценката на концепциите за ИТИ от РСР на СЦР?</vt:lpstr>
      <vt:lpstr>Как се определя броят на точките при оценката на концепциите за ИТИ от РСР на СЦР?</vt:lpstr>
      <vt:lpstr>Как се определя броят на точките при оценката на концепциите за ИТИ от РСР на СЦР?</vt:lpstr>
      <vt:lpstr>Как се определя броят на точките при оценката на концепциите за ИТИ от РСР на СЦР?</vt:lpstr>
      <vt:lpstr>Как се определя броят на точките при оценката на концепциите за ИТИ от РСР на СЦР?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ЗА ОЦЕНКА НА КОНЦЕПЦИИ ЗА ИНТЕГРИРАНИ ТЕРИТОРИАЛНИ ИНВЕСТИЦИИ</dc:title>
  <dc:creator>4</dc:creator>
  <cp:lastModifiedBy>4</cp:lastModifiedBy>
  <cp:revision>17</cp:revision>
  <dcterms:created xsi:type="dcterms:W3CDTF">2023-06-15T05:26:03Z</dcterms:created>
  <dcterms:modified xsi:type="dcterms:W3CDTF">2023-06-19T07:02:54Z</dcterms:modified>
</cp:coreProperties>
</file>