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33" r:id="rId3"/>
    <p:sldMasterId id="2147483745" r:id="rId4"/>
    <p:sldMasterId id="2147483757" r:id="rId5"/>
  </p:sldMasterIdLst>
  <p:notesMasterIdLst>
    <p:notesMasterId r:id="rId29"/>
  </p:notesMasterIdLst>
  <p:handoutMasterIdLst>
    <p:handoutMasterId r:id="rId30"/>
  </p:handoutMasterIdLst>
  <p:sldIdLst>
    <p:sldId id="391" r:id="rId6"/>
    <p:sldId id="396" r:id="rId7"/>
    <p:sldId id="394" r:id="rId8"/>
    <p:sldId id="332" r:id="rId9"/>
    <p:sldId id="319" r:id="rId10"/>
    <p:sldId id="333" r:id="rId11"/>
    <p:sldId id="318" r:id="rId12"/>
    <p:sldId id="336" r:id="rId13"/>
    <p:sldId id="335" r:id="rId14"/>
    <p:sldId id="338" r:id="rId15"/>
    <p:sldId id="339" r:id="rId16"/>
    <p:sldId id="344" r:id="rId17"/>
    <p:sldId id="343" r:id="rId18"/>
    <p:sldId id="342" r:id="rId19"/>
    <p:sldId id="341" r:id="rId20"/>
    <p:sldId id="340" r:id="rId21"/>
    <p:sldId id="322" r:id="rId22"/>
    <p:sldId id="402" r:id="rId23"/>
    <p:sldId id="358" r:id="rId24"/>
    <p:sldId id="399" r:id="rId25"/>
    <p:sldId id="372" r:id="rId26"/>
    <p:sldId id="403" r:id="rId27"/>
    <p:sldId id="401" r:id="rId28"/>
  </p:sldIdLst>
  <p:sldSz cx="12192000" cy="6858000"/>
  <p:notesSz cx="7010400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8D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660"/>
  </p:normalViewPr>
  <p:slideViewPr>
    <p:cSldViewPr>
      <p:cViewPr>
        <p:scale>
          <a:sx n="76" d="100"/>
          <a:sy n="76" d="100"/>
        </p:scale>
        <p:origin x="-774" y="-72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71CED-6CEA-4DA2-8EC5-65540E5D225C}" type="datetimeFigureOut">
              <a:rPr lang="bg-BG" smtClean="0"/>
              <a:t>13.6.2023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7A3962-9130-4868-9F51-E4D6C64B0CF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65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7D0783-C800-4986-AEB2-77864ED1059A}" type="datetimeFigureOut">
              <a:rPr lang="bg-BG" smtClean="0"/>
              <a:t>13.6.2023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9FFDC-E194-4C21-AC56-5C50A01FEA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68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Контейнер за бележ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1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73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58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6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6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96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06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9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7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96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Контейнер за бележ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5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5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8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3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r>
              <a:rPr lang="bg-BG" smtClean="0">
                <a:latin typeface="Arial" charset="0"/>
              </a:rPr>
              <a:t/>
            </a:r>
            <a:br>
              <a:rPr lang="bg-BG" smtClean="0">
                <a:latin typeface="Arial" charset="0"/>
              </a:rPr>
            </a:br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bg-BG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9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18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26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382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9CD83-CE9B-4DC3-A73D-DF643FCF086C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B6CADA-DD7C-4CE2-8008-8EFF2ED10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DF1EB0-B43F-4E8E-8AF4-F4410830A6AB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54C772-3D03-480F-9C2D-5EAFDAD85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E18786-1AF4-4646-A762-916CE4E765ED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EA8DF8-CA4F-421E-A847-84FE6D0B1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4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397FA-79FF-4CF9-9DB8-DD6401F09401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0F27A-EAEF-4350-AADD-C6CAA0059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106CFF-C370-46E7-B2F3-E31D1B3BFEAB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508907-56C1-434E-B627-90137F28E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0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0E12E5-8E1F-4FBB-A9BB-571620963A3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38E3D-62EC-4785-9919-5A9EB04DC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568F8-A952-47E2-AF19-3A47E5EF46B8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69121F-1AEE-4E16-AD09-982E56F4D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7D0BD-E018-41EF-8B16-1D845F0AE8ED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13E83D-48FE-42B6-AD8C-C4FAB971C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3496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18116A-C13B-442C-BC0E-852207D223B3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BD3E6E-FE93-4FC3-8B6D-CC1455B8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66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0A6D2E-1825-4F34-BCB2-19A13D07620E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CC2EDA-4EA4-4474-8E83-835D1913C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52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610401-F7E5-4E9D-98A7-5C6D0D6AAC77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2EDB47-6CB4-4385-A94D-5B98F2DE4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9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52DD-9645-4875-BD7C-5D6D787B4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4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0638-7E61-4B84-8A38-4FE35441D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8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8C08-9174-4FBC-A388-D4699655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1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29B1-8AF9-425E-87DA-C5E68B2CB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92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D03D-5E51-4A93-8575-7E9F7EFA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87AB-4883-4D32-9BE0-28763C07E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2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4F5E-1122-4151-9796-B4001312E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975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76179-0D71-45A2-9492-DD3A70A66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1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213A-60B2-4DF8-8E9F-59AC1C91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5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6C47-9CB6-4B5D-AC9E-48C2BCE7B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6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267E-D6A2-48EC-9AA9-81535EA29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1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9913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538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58515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9114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2669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69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5353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9847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1314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7156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1592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4156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4001-8069-4BA5-B122-8915DFE109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7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2317-069C-42E7-9DB5-C95169F92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37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E742-86A6-4D0B-9E49-67837CBBC4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AB2B-7B67-456F-8BA6-847888685F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44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4259-2433-4885-A9BD-6AB2EA0ABA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6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8177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B98D-6CB9-43F6-8709-A7C8AA9BC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8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8BA6-B53F-4463-B012-7C284D8461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25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2632-69B7-438B-9986-EE92DBA5C8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8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8036-AE29-43F7-AAEC-D2FD705ECC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6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5D4DD-FAF5-4460-83E3-618ADE986A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802D-FDB6-4BEE-9E2C-8306AFF987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86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107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678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60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2F646-F76D-4DD7-8BD7-F25721833174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9048B-3927-46EE-BC3C-EF3B11390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9883D9E-1A76-4E8F-A502-F2A4D2875251}" type="datetime1">
              <a:rPr lang="bg-BG" smtClean="0"/>
              <a:pPr>
                <a:defRPr/>
              </a:pPr>
              <a:t>13.6.2023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B68750F0-1619-414A-881B-E16E70AD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F70C9-D96B-4AD8-A5FE-F4230FA5C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2F646-F76D-4DD7-8BD7-F25721833174}" type="datetime1">
              <a:rPr lang="bg-BG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13.6.2023 г.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9048B-3927-46EE-BC3C-EF3B11390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2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9586F-46BD-4BD3-A6E0-4D7AACAC17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s://www.facebook.com/OblastenInformacionenCentrRazgrad/" TargetMode="External"/><Relationship Id="rId4" Type="http://schemas.openxmlformats.org/officeDocument/2006/relationships/hyperlink" Target="http://www.eufunds.bg/bg/node/4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Картина 1" descr="http://www.nccedi.government.bg/upload/docs/Zname_EU_and_ES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>
            <a:fillRect/>
          </a:stretch>
        </p:blipFill>
        <p:spPr bwMode="auto">
          <a:xfrm>
            <a:off x="9510717" y="5692775"/>
            <a:ext cx="10556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Картина 1" descr="http://europe.bg/sites/europe.bg/files/styles/300_x_240/public/articles/novini/2015/08/03/dobro_upravlenie.jpg?itok=KCrqKHR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6" y="5692781"/>
            <a:ext cx="11668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03B164-7515-4FB2-ACBE-05816A74732E}" type="slidenum">
              <a:rPr lang="en-US" altLang="bg-BG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bg-BG" sz="120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568" y="5085184"/>
            <a:ext cx="6660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15 юни </a:t>
            </a:r>
            <a:r>
              <a:rPr lang="bg-BG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r>
              <a:rPr lang="bg-BG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bg-BG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bg-BG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 Разград</a:t>
            </a:r>
            <a:endParaRPr lang="bg-BG" sz="2400" b="1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291226" y="1347321"/>
            <a:ext cx="3559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000" b="1" i="1" dirty="0" smtClean="0">
                <a:solidFill>
                  <a:srgbClr val="002060"/>
                </a:solidFill>
              </a:rPr>
              <a:t>ОБЛАСТЕН ИНФОРМАЦИОНЕН ЦЕНТЪР РАЗГРАД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1991544" y="4001799"/>
            <a:ext cx="90069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3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Заседание на Областен съвет за развитие </a:t>
            </a:r>
            <a:endParaRPr lang="bg-BG" sz="3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343472" y="2132856"/>
            <a:ext cx="992381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bg-BG" sz="3200" b="1" dirty="0">
                <a:solidFill>
                  <a:srgbClr val="1208D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Интегрираните териториални инвестиции (ИТИ) – възможности за развитие на българските региони</a:t>
            </a:r>
          </a:p>
        </p:txBody>
      </p:sp>
    </p:spTree>
    <p:extLst>
      <p:ext uri="{BB962C8B-B14F-4D97-AF65-F5344CB8AC3E}">
        <p14:creationId xmlns:p14="http://schemas.microsoft.com/office/powerpoint/2010/main" val="24382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72072" y="177800"/>
            <a:ext cx="77724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g-BG" sz="32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Ще се насърчават ИТИ, включващи…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7448" y="1473201"/>
            <a:ext cx="1072326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свързаността</a:t>
            </a:r>
            <a:r>
              <a:rPr lang="ru-RU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северните и южните територии на страната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Инвестициите в областта на транспорта </a:t>
            </a:r>
            <a:r>
              <a:rPr lang="bg-BG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обхващат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основно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пътища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от I-III клас от републиканската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пътна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мрежа на територията на цялата страна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Съществена роля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отделя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градовете като двигатели за растеж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, творчество и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иновации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ъздаването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иновативни мрежи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между градовете и на функционални връзки между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градовете и </a:t>
            </a:r>
            <a:r>
              <a:rPr lang="ru-RU" sz="2400" b="1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селските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0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15680" y="260648"/>
            <a:ext cx="7992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bg-BG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Ще се насърчават ИТИ, включващи…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456" y="1119188"/>
            <a:ext cx="1080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Създаване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i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умни </a:t>
            </a:r>
            <a:r>
              <a:rPr lang="ru-RU" sz="2400" b="1" i="1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градове</a:t>
            </a:r>
            <a:r>
              <a:rPr lang="ru-RU" sz="2400" b="1" i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се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подобрят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услугите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градски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транспорт,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безопасност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 трафика,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административни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услуги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Специфичен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акцент са интервенциите в здравеопазването,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туризма,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културата и образованието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Създаване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мобилни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кабинети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доставки на специализирано оборудване за болниците (вкл. за транспорт по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въздух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развитие на телемедицината, осигуряване на медицински специалисти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пазване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развитие и популяризиране на публичните туристически активи и свързаните с тях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туристически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Разработване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Планове за опазване и управление на обектите на недвижимото културно наследство 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необходимата материална 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техническа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инфраструктура.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9776" y="-12798"/>
            <a:ext cx="4824536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Примери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ИТИ 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980728"/>
            <a:ext cx="110172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bg-BG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неизползвани производствени бази или други неоползотворени урбанизирани територии с незадоволителна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физическа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среда,</a:t>
            </a:r>
            <a:r>
              <a:rPr lang="bg-BG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може да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обхващат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територията на повече от една община или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област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Такава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концепция може да включва инвестиции в инфраструктура за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създаване на нови производства, облагородяване на територията и обновяване или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необходимата техническа инфраструктура,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включително електро-, газо- или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водоснабдяване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 за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образователни институции 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осигуряване на необходимите кадри, осигуряване на транспортна свързаност, включително рехабилитация на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пътища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или осигуряване на градски и междуградски транспорт за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насърчаване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трудовата мобилност и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градско-селските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връзки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 за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научно-изследователска дейност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свързана с производствата в зоната,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обучения или за наемане на кадри,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социални предприятия за производствена дейност или търговия във връзка с наличните производства в зоната,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земеделски производители, когато продукцията им или отпадъците от земеделското производство могат да обслужат производствените процеси в зоната, </a:t>
            </a:r>
            <a:r>
              <a:rPr lang="ru-RU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изграждане</a:t>
            </a:r>
            <a:r>
              <a:rPr lang="ru-RU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социални жилища за уязвими групи и семейства от региона, за които да бъде осигурена работа в зоната и </a:t>
            </a:r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т.н.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1219974"/>
            <a:ext cx="112805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ru-RU" sz="20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физическата активност на населението, рекреационни мерки или туристическа атрактивност на региона, насочени към територията и населението на няколко общини,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като се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финансират</a:t>
            </a:r>
            <a:r>
              <a:rPr lang="bg-BG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регенерация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площите и превръщането им в паркови пространства и/или спортна инфраструктура,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генерираща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приходи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достъпността чрез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пътна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инфраструктура или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градски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междуградски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насърчаване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социалното включване чрез осигуряване на средства за спортни активности на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 младежи или хора от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уязвими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осигуряване на достъп до спортните съоръжения на училища от няколко различни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населени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обновяване на здравна/рекреационна инфраструктура и осигуряване на кадри за нея за обслужването на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общини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подобряване на околната среда или адресиращи промените в климата на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целевата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територия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насърчаване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селския туризъм на тази територия и т.н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меки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– обучения и квалификация, маркетингови и рекламни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79776" y="0"/>
            <a:ext cx="4464496" cy="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3200" b="1" dirty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ИТИ 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6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488" y="1549112"/>
            <a:ext cx="10225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ИТИ за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подобряване на здравното обслужване на населението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може да включва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за:</a:t>
            </a:r>
          </a:p>
          <a:p>
            <a:pPr algn="just"/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здравна инфраструктура или меки мерки за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здравните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работници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осигуряване на свързаност и достъп на населението до съответните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здравни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обекти</a:t>
            </a:r>
            <a:endParaRPr lang="ru-RU" sz="24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осигуряване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хосписи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подобряване на здравната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култура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маргинализирани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ерки за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обмяна на опит или провеждане на публични кампании по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здравни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въпроси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79776" y="0"/>
            <a:ext cx="4464496" cy="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3200" b="1" dirty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ИТИ 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0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643064"/>
            <a:ext cx="110172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Във фокуса на концепция за ИТИ може да бъде поставена и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територията на една или няколко пътни отсечки, подобряващи градско-селските връзки и насърчаващи трудовата мобилност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като осигуряват свързаност и достъпност на населението от по-малките населени места до по-големи административни или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икономически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центрове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зависимост от конкретната територия и нейните потенциали такива инвестиции могат да бъдат включени в концепция за ИТИ като се комбинират с мерки, свързани с индустриална зона, туристически атракции, образование, здравеопазване, социални услуги и др.</a:t>
            </a:r>
          </a:p>
          <a:p>
            <a:pPr algn="just"/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91744" y="332656"/>
            <a:ext cx="4464496" cy="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3200" b="1" dirty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ИТИ 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0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484784"/>
            <a:ext cx="109452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Концепции за ИТИ, свързани със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специфичен потенциал на територията на няколко общини с големи горски територии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, могат да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включват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8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насърчаване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туризма (екопътеки, обозначаване на планински туристически маршрути, велотрасета, обновяване на високопланински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хижи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b="1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мерки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оползотворяване на икономическия потенциал на горите и опазване на околната среда чрез подпомагане на местни предприятия, създаване на планове за устойчиво управление,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за научно-изследователска дейност в горския сектор, мерки за защита от пожари и т.н.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5720" y="116632"/>
            <a:ext cx="4464496" cy="87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bg-BG" sz="3200" b="1" dirty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ИТИ 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1208D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82888" y="374953"/>
            <a:ext cx="6697488" cy="4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тъпки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 </a:t>
            </a:r>
            <a:r>
              <a:rPr lang="ru-RU" sz="3200" b="1" dirty="0" err="1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изпълнение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ИТИ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448" y="999203"/>
            <a:ext cx="109452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Одобряване</a:t>
            </a:r>
            <a:r>
              <a:rPr lang="ru-RU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Указанията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за кандидатстване с концепции за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en-US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bg-BG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юни 2023 г.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завърши общественото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обсъждане </a:t>
            </a:r>
            <a:r>
              <a:rPr lang="bg-BG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проекта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Създаване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партньорство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подаване на концепция за ИТИ в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ИСУН 2020 </a:t>
            </a:r>
          </a:p>
          <a:p>
            <a:pPr algn="just"/>
            <a:r>
              <a:rPr lang="ru-RU" sz="2000" i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Индикативен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– до 17:30 ч. на 1 август 2023 г.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Публични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обсъждания за осигуряване на обществена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повишаване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осведомеността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обществеността относно планираните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в рамките на ИТИ 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4. Оценка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 класиране на концепции за ИТИ от експертното звено на РСР</a:t>
            </a:r>
          </a:p>
          <a:p>
            <a:pPr algn="just"/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5. Оценка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 гласуване за концепциите за ИТИ от членовете на РСР</a:t>
            </a:r>
          </a:p>
          <a:p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Подаване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детайлизираните проектни предложения от партньорството и оценка от 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съответните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УО на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Програмите</a:t>
            </a:r>
            <a:endParaRPr lang="ru-RU" sz="20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Подписване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договори за БФП и изпълнение на проектите, част от концепцията за ИТИ (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УО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подписва отделен договор за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БФП за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проекта в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обхвата на неговата програма) </a:t>
            </a:r>
          </a:p>
          <a:p>
            <a:pPr algn="just"/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Цялостна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координация на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процесите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изпълнението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водещия</a:t>
            </a:r>
            <a:r>
              <a:rPr lang="ru-RU" sz="20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партньор</a:t>
            </a:r>
            <a:r>
              <a:rPr lang="ru-RU" sz="20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sz="20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3032" y="476249"/>
            <a:ext cx="9817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егионални съвети за развитие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РСР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5560" y="1340768"/>
            <a:ext cx="9505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РСР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териториални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органи, отговорни за прилагането на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Интегрираните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териториални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стратегии и за предварителния подбор на проекти и мерки, които да бъдат финансирани</a:t>
            </a:r>
          </a:p>
          <a:p>
            <a:endParaRPr lang="ru-RU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090726"/>
            <a:ext cx="8496944" cy="28250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81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639616" y="183862"/>
            <a:ext cx="8616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ункции на 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експертния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състав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РСР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8288" y="1671663"/>
            <a:ext cx="2887783" cy="461665"/>
          </a:xfrm>
          <a:prstGeom prst="rect">
            <a:avLst/>
          </a:prstGeom>
          <a:solidFill>
            <a:srgbClr val="5B9BD5">
              <a:alpha val="50000"/>
            </a:srgbClr>
          </a:solidFill>
          <a:ln>
            <a:solidFill>
              <a:srgbClr val="5E9ED8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ЗВЕНО ЗА </a:t>
            </a:r>
          </a:p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ПРЕДВАРИТЕЛЕН ПОДБОР </a:t>
            </a:r>
            <a:endParaRPr lang="bg-BG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8289" y="2213469"/>
            <a:ext cx="2880320" cy="21236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извършва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оценка за административно съответствие и допустимост 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на концепциите за ИТИ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извършва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оценка на качеството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 на концепциите за ИТИ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изготвя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доклад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 за проведената процедура и списък с концепциите за ИТИ с получените от тях точки на етапа на оценка на качеството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оформя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окончателния списък 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с класирани концепции /ТЗ на МРРБ/</a:t>
            </a:r>
            <a:endParaRPr lang="bg-BG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561" y="1055688"/>
            <a:ext cx="9503047" cy="507831"/>
          </a:xfrm>
          <a:prstGeom prst="rect">
            <a:avLst/>
          </a:prstGeom>
          <a:solidFill>
            <a:srgbClr val="A5A5A5">
              <a:alpha val="50000"/>
            </a:srgbClr>
          </a:solidFill>
          <a:ln>
            <a:noFill/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bg-BG" sz="1300" b="1" kern="0" dirty="0">
                <a:solidFill>
                  <a:prstClr val="black"/>
                </a:solidFill>
                <a:latin typeface="Calibri"/>
              </a:rPr>
              <a:t>	</a:t>
            </a:r>
            <a:r>
              <a:rPr lang="bg-BG" b="1" kern="0" dirty="0" smtClean="0">
                <a:solidFill>
                  <a:prstClr val="black"/>
                </a:solidFill>
                <a:latin typeface="Calibri"/>
              </a:rPr>
              <a:t>Е </a:t>
            </a:r>
            <a:r>
              <a:rPr lang="bg-BG" b="1" kern="0" dirty="0">
                <a:solidFill>
                  <a:prstClr val="black"/>
                </a:solidFill>
                <a:latin typeface="Calibri"/>
              </a:rPr>
              <a:t>К С П Е Р Т Е Н    С Ъ С Т А 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9936" y="1687759"/>
            <a:ext cx="3096342" cy="461665"/>
          </a:xfrm>
          <a:prstGeom prst="rect">
            <a:avLst/>
          </a:prstGeom>
          <a:solidFill>
            <a:srgbClr val="70AD47">
              <a:alpha val="50000"/>
            </a:srgbClr>
          </a:solidFill>
          <a:ln>
            <a:solidFill>
              <a:srgbClr val="71AF47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ЗВЕНО ЗА </a:t>
            </a:r>
          </a:p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ПУБЛИЧНИ КОНСУЛТАЦИИ </a:t>
            </a:r>
            <a:endParaRPr lang="bg-BG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9936" y="2213469"/>
            <a:ext cx="3096343" cy="360098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bg-BG" sz="1200" kern="0" dirty="0">
                <a:solidFill>
                  <a:prstClr val="black"/>
                </a:solidFill>
                <a:latin typeface="Calibri"/>
              </a:rPr>
              <a:t>организира и провежда традиционни и иновативни форми на </a:t>
            </a: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обществени консултации, представяния, публични събития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bg-BG" sz="1200" kern="0" dirty="0">
                <a:solidFill>
                  <a:prstClr val="black"/>
                </a:solidFill>
                <a:latin typeface="Calibri"/>
              </a:rPr>
              <a:t>изготвя </a:t>
            </a: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график и програма </a:t>
            </a:r>
            <a:r>
              <a:rPr lang="bg-BG" sz="1200" kern="0" dirty="0">
                <a:solidFill>
                  <a:prstClr val="black"/>
                </a:solidFill>
                <a:latin typeface="Calibri"/>
              </a:rPr>
              <a:t>за провеждането им;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bg-BG" sz="1200" kern="0" dirty="0" smtClean="0">
                <a:solidFill>
                  <a:prstClr val="black"/>
                </a:solidFill>
                <a:latin typeface="Calibri"/>
              </a:rPr>
              <a:t>изготвя </a:t>
            </a: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доклад</a:t>
            </a:r>
            <a:r>
              <a:rPr lang="bg-BG" sz="1200" kern="0" dirty="0">
                <a:solidFill>
                  <a:prstClr val="black"/>
                </a:solidFill>
                <a:latin typeface="Calibri"/>
              </a:rPr>
              <a:t> за резултатите от проведените обществени консултации и </a:t>
            </a: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оценява степента на обществената подкрепа </a:t>
            </a:r>
            <a:r>
              <a:rPr lang="bg-BG" sz="1200" kern="0" dirty="0">
                <a:solidFill>
                  <a:prstClr val="black"/>
                </a:solidFill>
                <a:latin typeface="Calibri"/>
              </a:rPr>
              <a:t>на всяка една концепция за </a:t>
            </a:r>
            <a:r>
              <a:rPr lang="bg-BG" sz="1200" kern="0" dirty="0" smtClean="0">
                <a:solidFill>
                  <a:prstClr val="black"/>
                </a:solidFill>
                <a:latin typeface="Calibri"/>
              </a:rPr>
              <a:t>ИТИ;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 err="1" smtClean="0">
                <a:solidFill>
                  <a:prstClr val="black"/>
                </a:solidFill>
              </a:rPr>
              <a:t>осигурява</a:t>
            </a:r>
            <a:r>
              <a:rPr lang="ru-RU" sz="1200" kern="0" dirty="0" smtClean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участието</a:t>
            </a:r>
            <a:r>
              <a:rPr lang="ru-RU" sz="1200" kern="0" dirty="0">
                <a:solidFill>
                  <a:prstClr val="black"/>
                </a:solidFill>
              </a:rPr>
              <a:t> на </a:t>
            </a:r>
            <a:r>
              <a:rPr lang="ru-RU" sz="1200" kern="0" dirty="0" err="1">
                <a:solidFill>
                  <a:prstClr val="black"/>
                </a:solidFill>
              </a:rPr>
              <a:t>местните</a:t>
            </a:r>
            <a:r>
              <a:rPr lang="ru-RU" sz="1200" kern="0" dirty="0">
                <a:solidFill>
                  <a:prstClr val="black"/>
                </a:solidFill>
              </a:rPr>
              <a:t> общности в </a:t>
            </a:r>
            <a:r>
              <a:rPr lang="ru-RU" sz="1200" kern="0" dirty="0" err="1">
                <a:solidFill>
                  <a:prstClr val="black"/>
                </a:solidFill>
              </a:rPr>
              <a:t>процеса</a:t>
            </a:r>
            <a:r>
              <a:rPr lang="ru-RU" sz="1200" kern="0" dirty="0">
                <a:solidFill>
                  <a:prstClr val="black"/>
                </a:solidFill>
              </a:rPr>
              <a:t> на подбор, </a:t>
            </a:r>
            <a:r>
              <a:rPr lang="ru-RU" sz="1200" kern="0" dirty="0" err="1">
                <a:solidFill>
                  <a:prstClr val="black"/>
                </a:solidFill>
              </a:rPr>
              <a:t>като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мненията</a:t>
            </a:r>
            <a:r>
              <a:rPr lang="ru-RU" sz="1200" kern="0" dirty="0">
                <a:solidFill>
                  <a:prstClr val="black"/>
                </a:solidFill>
              </a:rPr>
              <a:t> и </a:t>
            </a:r>
            <a:r>
              <a:rPr lang="ru-RU" sz="1200" kern="0" dirty="0" err="1">
                <a:solidFill>
                  <a:prstClr val="black"/>
                </a:solidFill>
              </a:rPr>
              <a:t>коментарите</a:t>
            </a:r>
            <a:r>
              <a:rPr lang="ru-RU" sz="1200" kern="0" dirty="0">
                <a:solidFill>
                  <a:prstClr val="black"/>
                </a:solidFill>
              </a:rPr>
              <a:t> от </a:t>
            </a:r>
            <a:r>
              <a:rPr lang="ru-RU" sz="1200" kern="0" dirty="0" err="1">
                <a:solidFill>
                  <a:prstClr val="black"/>
                </a:solidFill>
              </a:rPr>
              <a:t>обсъжданията</a:t>
            </a:r>
            <a:r>
              <a:rPr lang="ru-RU" sz="1200" kern="0" dirty="0">
                <a:solidFill>
                  <a:prstClr val="black"/>
                </a:solidFill>
              </a:rPr>
              <a:t> се представят на </a:t>
            </a:r>
            <a:r>
              <a:rPr lang="ru-RU" sz="1200" kern="0" dirty="0" err="1">
                <a:solidFill>
                  <a:prstClr val="black"/>
                </a:solidFill>
              </a:rPr>
              <a:t>широкия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състав</a:t>
            </a:r>
            <a:r>
              <a:rPr lang="ru-RU" sz="1200" kern="0" dirty="0">
                <a:solidFill>
                  <a:prstClr val="black"/>
                </a:solidFill>
              </a:rPr>
              <a:t> на РСР, </a:t>
            </a:r>
            <a:r>
              <a:rPr lang="ru-RU" sz="1200" kern="0" dirty="0" err="1">
                <a:solidFill>
                  <a:prstClr val="black"/>
                </a:solidFill>
              </a:rPr>
              <a:t>който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трябва</a:t>
            </a:r>
            <a:r>
              <a:rPr lang="ru-RU" sz="1200" kern="0" dirty="0">
                <a:solidFill>
                  <a:prstClr val="black"/>
                </a:solidFill>
              </a:rPr>
              <a:t> да </a:t>
            </a:r>
            <a:r>
              <a:rPr lang="ru-RU" sz="1200" kern="0" dirty="0" err="1">
                <a:solidFill>
                  <a:prstClr val="black"/>
                </a:solidFill>
              </a:rPr>
              <a:t>ги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вземе</a:t>
            </a:r>
            <a:r>
              <a:rPr lang="ru-RU" sz="1200" kern="0" dirty="0">
                <a:solidFill>
                  <a:prstClr val="black"/>
                </a:solidFill>
              </a:rPr>
              <a:t> под внимание </a:t>
            </a:r>
            <a:r>
              <a:rPr lang="ru-RU" sz="1200" kern="0" dirty="0" err="1">
                <a:solidFill>
                  <a:prstClr val="black"/>
                </a:solidFill>
              </a:rPr>
              <a:t>преди</a:t>
            </a:r>
            <a:r>
              <a:rPr lang="ru-RU" sz="1200" kern="0" dirty="0">
                <a:solidFill>
                  <a:prstClr val="black"/>
                </a:solidFill>
              </a:rPr>
              <a:t> да одобри </a:t>
            </a:r>
            <a:r>
              <a:rPr lang="ru-RU" sz="1200" kern="0" dirty="0" err="1">
                <a:solidFill>
                  <a:prstClr val="black"/>
                </a:solidFill>
              </a:rPr>
              <a:t>Общата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програмна</a:t>
            </a:r>
            <a:r>
              <a:rPr lang="ru-RU" sz="1200" kern="0" dirty="0">
                <a:solidFill>
                  <a:prstClr val="black"/>
                </a:solidFill>
              </a:rPr>
              <a:t> концепция за приноса на </a:t>
            </a:r>
            <a:r>
              <a:rPr lang="ru-RU" sz="1200" kern="0" dirty="0" err="1">
                <a:solidFill>
                  <a:prstClr val="black"/>
                </a:solidFill>
              </a:rPr>
              <a:t>фондовете</a:t>
            </a:r>
            <a:r>
              <a:rPr lang="ru-RU" sz="1200" kern="0" dirty="0">
                <a:solidFill>
                  <a:prstClr val="black"/>
                </a:solidFill>
              </a:rPr>
              <a:t> на ЕС </a:t>
            </a:r>
            <a:r>
              <a:rPr lang="ru-RU" sz="1200" kern="0" dirty="0" err="1">
                <a:solidFill>
                  <a:prstClr val="black"/>
                </a:solidFill>
              </a:rPr>
              <a:t>към</a:t>
            </a:r>
            <a:r>
              <a:rPr lang="ru-RU" sz="1200" kern="0" dirty="0">
                <a:solidFill>
                  <a:prstClr val="black"/>
                </a:solidFill>
              </a:rPr>
              <a:t> ИТСР. </a:t>
            </a:r>
            <a:endParaRPr lang="bg-BG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8504" y="1671663"/>
            <a:ext cx="3364471" cy="46166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  <a:effectLst/>
        </p:spPr>
        <p:txBody>
          <a:bodyPr wrap="square" rtlCol="0" anchor="ctr" anchorCtr="0">
            <a:spAutoFit/>
          </a:bodyPr>
          <a:lstStyle/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ЗВЕНО ЗА </a:t>
            </a:r>
          </a:p>
          <a:p>
            <a:pPr algn="ctr">
              <a:defRPr/>
            </a:pPr>
            <a:r>
              <a:rPr lang="bg-BG" sz="1200" b="1" kern="0" dirty="0">
                <a:solidFill>
                  <a:prstClr val="black"/>
                </a:solidFill>
                <a:latin typeface="Calibri"/>
              </a:rPr>
              <a:t>МЕДИАЦИИ </a:t>
            </a:r>
            <a:endParaRPr lang="bg-BG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5560" y="2241472"/>
            <a:ext cx="3310360" cy="41549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координация и съдействие за сформирането на партньорство 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между заинтересованите страни;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подпомага комуникацията между потенциалните партньори чрез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разяснителни кампании и информационни </a:t>
            </a:r>
            <a:r>
              <a:rPr lang="ru-RU" sz="1200" b="1" kern="0" dirty="0" err="1">
                <a:solidFill>
                  <a:prstClr val="black"/>
                </a:solidFill>
                <a:latin typeface="Calibri"/>
              </a:rPr>
              <a:t>дейности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>
                <a:solidFill>
                  <a:prstClr val="black"/>
                </a:solidFill>
                <a:latin typeface="Calibri"/>
              </a:rPr>
              <a:t>отговаря за </a:t>
            </a: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информационната стратегия на регионалния съвет за </a:t>
            </a:r>
            <a:r>
              <a:rPr lang="ru-RU" sz="1200" b="1" kern="0" dirty="0" smtClean="0">
                <a:solidFill>
                  <a:prstClr val="black"/>
                </a:solidFill>
                <a:latin typeface="Calibri"/>
              </a:rPr>
              <a:t>развитие</a:t>
            </a:r>
            <a:r>
              <a:rPr lang="ru-RU" sz="120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kern="0" dirty="0" smtClean="0">
                <a:solidFill>
                  <a:prstClr val="black"/>
                </a:solidFill>
              </a:rPr>
              <a:t>при </a:t>
            </a:r>
            <a:r>
              <a:rPr lang="ru-RU" sz="1200" kern="0" dirty="0" err="1">
                <a:solidFill>
                  <a:prstClr val="black"/>
                </a:solidFill>
              </a:rPr>
              <a:t>запознаването</a:t>
            </a:r>
            <a:r>
              <a:rPr lang="ru-RU" sz="1200" kern="0" dirty="0">
                <a:solidFill>
                  <a:prstClr val="black"/>
                </a:solidFill>
              </a:rPr>
              <a:t> на </a:t>
            </a:r>
            <a:r>
              <a:rPr lang="ru-RU" sz="1200" kern="0" dirty="0" err="1">
                <a:solidFill>
                  <a:prstClr val="black"/>
                </a:solidFill>
              </a:rPr>
              <a:t>общността</a:t>
            </a:r>
            <a:r>
              <a:rPr lang="ru-RU" sz="1200" kern="0" dirty="0">
                <a:solidFill>
                  <a:prstClr val="black"/>
                </a:solidFill>
              </a:rPr>
              <a:t> с </a:t>
            </a:r>
            <a:r>
              <a:rPr lang="ru-RU" sz="1200" kern="0" dirty="0" err="1">
                <a:solidFill>
                  <a:prstClr val="black"/>
                </a:solidFill>
              </a:rPr>
              <a:t>интегрирания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териториален</a:t>
            </a:r>
            <a:r>
              <a:rPr lang="ru-RU" sz="1200" kern="0" dirty="0">
                <a:solidFill>
                  <a:prstClr val="black"/>
                </a:solidFill>
              </a:rPr>
              <a:t> подход и с </a:t>
            </a:r>
            <a:r>
              <a:rPr lang="ru-RU" sz="1200" kern="0" dirty="0" err="1">
                <a:solidFill>
                  <a:prstClr val="black"/>
                </a:solidFill>
              </a:rPr>
              <a:t>условията</a:t>
            </a:r>
            <a:r>
              <a:rPr lang="ru-RU" sz="1200" kern="0" dirty="0">
                <a:solidFill>
                  <a:prstClr val="black"/>
                </a:solidFill>
              </a:rPr>
              <a:t> и </a:t>
            </a:r>
            <a:r>
              <a:rPr lang="ru-RU" sz="1200" kern="0" dirty="0" err="1">
                <a:solidFill>
                  <a:prstClr val="black"/>
                </a:solidFill>
              </a:rPr>
              <a:t>реда</a:t>
            </a:r>
            <a:r>
              <a:rPr lang="ru-RU" sz="1200" kern="0" dirty="0">
                <a:solidFill>
                  <a:prstClr val="black"/>
                </a:solidFill>
              </a:rPr>
              <a:t> за </a:t>
            </a:r>
            <a:r>
              <a:rPr lang="ru-RU" sz="1200" kern="0" dirty="0" err="1">
                <a:solidFill>
                  <a:prstClr val="black"/>
                </a:solidFill>
              </a:rPr>
              <a:t>получаване</a:t>
            </a:r>
            <a:r>
              <a:rPr lang="ru-RU" sz="1200" kern="0" dirty="0">
                <a:solidFill>
                  <a:prstClr val="black"/>
                </a:solidFill>
              </a:rPr>
              <a:t> на </a:t>
            </a:r>
            <a:r>
              <a:rPr lang="ru-RU" sz="1200" kern="0" dirty="0" err="1">
                <a:solidFill>
                  <a:prstClr val="black"/>
                </a:solidFill>
              </a:rPr>
              <a:t>писма</a:t>
            </a:r>
            <a:r>
              <a:rPr lang="ru-RU" sz="1200" kern="0" dirty="0">
                <a:solidFill>
                  <a:prstClr val="black"/>
                </a:solidFill>
              </a:rPr>
              <a:t> за </a:t>
            </a:r>
            <a:r>
              <a:rPr lang="ru-RU" sz="1200" kern="0" dirty="0" err="1" smtClean="0">
                <a:solidFill>
                  <a:prstClr val="black"/>
                </a:solidFill>
              </a:rPr>
              <a:t>подкрепа</a:t>
            </a:r>
            <a:r>
              <a:rPr lang="ru-RU" sz="1200" kern="0" dirty="0" smtClean="0">
                <a:solidFill>
                  <a:prstClr val="black"/>
                </a:solidFill>
              </a:rPr>
              <a:t>;</a:t>
            </a:r>
            <a:endParaRPr lang="ru-RU" sz="1200" kern="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 err="1">
                <a:solidFill>
                  <a:prstClr val="black"/>
                </a:solidFill>
                <a:latin typeface="Calibri"/>
              </a:rPr>
              <a:t>о</a:t>
            </a:r>
            <a:r>
              <a:rPr lang="ru-RU" sz="1200" kern="0" dirty="0" err="1" smtClean="0">
                <a:solidFill>
                  <a:prstClr val="black"/>
                </a:solidFill>
                <a:latin typeface="Calibri"/>
              </a:rPr>
              <a:t>тговаря</a:t>
            </a:r>
            <a:r>
              <a:rPr lang="ru-RU" sz="1200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200" kern="0" dirty="0" smtClean="0">
                <a:solidFill>
                  <a:prstClr val="black"/>
                </a:solidFill>
              </a:rPr>
              <a:t>за </a:t>
            </a:r>
            <a:r>
              <a:rPr lang="ru-RU" sz="1200" b="1" kern="0" dirty="0" err="1">
                <a:solidFill>
                  <a:prstClr val="black"/>
                </a:solidFill>
              </a:rPr>
              <a:t>популяризиране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b="1" kern="0" dirty="0" err="1">
                <a:solidFill>
                  <a:prstClr val="black"/>
                </a:solidFill>
              </a:rPr>
              <a:t>възможностите</a:t>
            </a:r>
            <a:r>
              <a:rPr lang="ru-RU" sz="1200" kern="0" dirty="0">
                <a:solidFill>
                  <a:prstClr val="black"/>
                </a:solidFill>
              </a:rPr>
              <a:t> за реализация на </a:t>
            </a:r>
            <a:r>
              <a:rPr lang="ru-RU" sz="1200" kern="0" dirty="0" err="1">
                <a:solidFill>
                  <a:prstClr val="black"/>
                </a:solidFill>
              </a:rPr>
              <a:t>интегрирани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териториални</a:t>
            </a:r>
            <a:r>
              <a:rPr lang="ru-RU" sz="1200" kern="0" dirty="0">
                <a:solidFill>
                  <a:prstClr val="black"/>
                </a:solidFill>
              </a:rPr>
              <a:t> инвестиции; </a:t>
            </a:r>
            <a:endParaRPr lang="ru-RU" sz="1200" kern="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200" kern="0" dirty="0" err="1" smtClean="0">
                <a:solidFill>
                  <a:prstClr val="black"/>
                </a:solidFill>
              </a:rPr>
              <a:t>всички</a:t>
            </a:r>
            <a:r>
              <a:rPr lang="ru-RU" sz="1200" kern="0" dirty="0" smtClean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заинтересовани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страни</a:t>
            </a:r>
            <a:r>
              <a:rPr lang="ru-RU" sz="1200" kern="0" dirty="0">
                <a:solidFill>
                  <a:prstClr val="black"/>
                </a:solidFill>
              </a:rPr>
              <a:t> и </a:t>
            </a:r>
            <a:r>
              <a:rPr lang="ru-RU" sz="1200" kern="0" dirty="0" err="1">
                <a:solidFill>
                  <a:prstClr val="black"/>
                </a:solidFill>
              </a:rPr>
              <a:t>потенциални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бенефициенти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могат</a:t>
            </a:r>
            <a:r>
              <a:rPr lang="ru-RU" sz="1200" kern="0" dirty="0">
                <a:solidFill>
                  <a:prstClr val="black"/>
                </a:solidFill>
              </a:rPr>
              <a:t> да се </a:t>
            </a:r>
            <a:r>
              <a:rPr lang="ru-RU" sz="1200" kern="0" dirty="0" err="1">
                <a:solidFill>
                  <a:prstClr val="black"/>
                </a:solidFill>
              </a:rPr>
              <a:t>обръщат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към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Звената</a:t>
            </a:r>
            <a:r>
              <a:rPr lang="ru-RU" sz="1200" kern="0" dirty="0">
                <a:solidFill>
                  <a:prstClr val="black"/>
                </a:solidFill>
              </a:rPr>
              <a:t> за медиации, </a:t>
            </a:r>
            <a:r>
              <a:rPr lang="ru-RU" sz="1200" kern="0" dirty="0" err="1">
                <a:solidFill>
                  <a:prstClr val="black"/>
                </a:solidFill>
              </a:rPr>
              <a:t>когато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имат</a:t>
            </a:r>
            <a:r>
              <a:rPr lang="ru-RU" sz="1200" kern="0" dirty="0">
                <a:solidFill>
                  <a:prstClr val="black"/>
                </a:solidFill>
              </a:rPr>
              <a:t> нужда от </a:t>
            </a:r>
            <a:r>
              <a:rPr lang="ru-RU" sz="1200" b="1" kern="0" dirty="0">
                <a:solidFill>
                  <a:prstClr val="black"/>
                </a:solidFill>
              </a:rPr>
              <a:t>информация</a:t>
            </a:r>
            <a:r>
              <a:rPr lang="ru-RU" sz="1200" kern="0" dirty="0">
                <a:solidFill>
                  <a:prstClr val="black"/>
                </a:solidFill>
              </a:rPr>
              <a:t>, </a:t>
            </a:r>
            <a:r>
              <a:rPr lang="ru-RU" sz="1200" b="1" kern="0" dirty="0" err="1">
                <a:solidFill>
                  <a:prstClr val="black"/>
                </a:solidFill>
              </a:rPr>
              <a:t>съдействие</a:t>
            </a:r>
            <a:r>
              <a:rPr lang="ru-RU" sz="1200" kern="0" dirty="0">
                <a:solidFill>
                  <a:prstClr val="black"/>
                </a:solidFill>
              </a:rPr>
              <a:t> при </a:t>
            </a:r>
            <a:r>
              <a:rPr lang="ru-RU" sz="1200" kern="0" dirty="0" err="1">
                <a:solidFill>
                  <a:prstClr val="black"/>
                </a:solidFill>
              </a:rPr>
              <a:t>подготовката</a:t>
            </a:r>
            <a:r>
              <a:rPr lang="ru-RU" sz="1200" kern="0" dirty="0">
                <a:solidFill>
                  <a:prstClr val="black"/>
                </a:solidFill>
              </a:rPr>
              <a:t> на </a:t>
            </a:r>
            <a:r>
              <a:rPr lang="ru-RU" sz="1200" kern="0" dirty="0" err="1">
                <a:solidFill>
                  <a:prstClr val="black"/>
                </a:solidFill>
              </a:rPr>
              <a:t>своите</a:t>
            </a:r>
            <a:r>
              <a:rPr lang="ru-RU" sz="1200" kern="0" dirty="0">
                <a:solidFill>
                  <a:prstClr val="black"/>
                </a:solidFill>
              </a:rPr>
              <a:t> </a:t>
            </a:r>
            <a:r>
              <a:rPr lang="ru-RU" sz="1200" kern="0" dirty="0" err="1">
                <a:solidFill>
                  <a:prstClr val="black"/>
                </a:solidFill>
              </a:rPr>
              <a:t>проектни</a:t>
            </a:r>
            <a:r>
              <a:rPr lang="ru-RU" sz="1200" kern="0" dirty="0">
                <a:solidFill>
                  <a:prstClr val="black"/>
                </a:solidFill>
              </a:rPr>
              <a:t> идеи или при </a:t>
            </a:r>
            <a:r>
              <a:rPr lang="ru-RU" sz="1200" b="1" kern="0" dirty="0" err="1">
                <a:solidFill>
                  <a:prstClr val="black"/>
                </a:solidFill>
              </a:rPr>
              <a:t>намирането</a:t>
            </a:r>
            <a:r>
              <a:rPr lang="ru-RU" sz="1200" b="1" kern="0" dirty="0">
                <a:solidFill>
                  <a:prstClr val="black"/>
                </a:solidFill>
              </a:rPr>
              <a:t> на партньори </a:t>
            </a:r>
            <a:r>
              <a:rPr lang="ru-RU" sz="1200" kern="0" dirty="0">
                <a:solidFill>
                  <a:prstClr val="black"/>
                </a:solidFill>
              </a:rPr>
              <a:t>за </a:t>
            </a:r>
            <a:r>
              <a:rPr lang="ru-RU" sz="1200" kern="0" dirty="0" err="1">
                <a:solidFill>
                  <a:prstClr val="black"/>
                </a:solidFill>
              </a:rPr>
              <a:t>подготовката</a:t>
            </a:r>
            <a:r>
              <a:rPr lang="ru-RU" sz="1200" kern="0" dirty="0">
                <a:solidFill>
                  <a:prstClr val="black"/>
                </a:solidFill>
              </a:rPr>
              <a:t> и </a:t>
            </a:r>
            <a:r>
              <a:rPr lang="ru-RU" sz="1200" kern="0" dirty="0" err="1">
                <a:solidFill>
                  <a:prstClr val="black"/>
                </a:solidFill>
              </a:rPr>
              <a:t>реализацията</a:t>
            </a:r>
            <a:r>
              <a:rPr lang="ru-RU" sz="1200" kern="0" dirty="0">
                <a:solidFill>
                  <a:prstClr val="black"/>
                </a:solidFill>
              </a:rPr>
              <a:t> на концепции</a:t>
            </a:r>
            <a:endParaRPr lang="ru-RU" sz="1200" kern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ово поле 2"/>
          <p:cNvSpPr txBox="1">
            <a:spLocks noChangeArrowheads="1"/>
          </p:cNvSpPr>
          <p:nvPr/>
        </p:nvSpPr>
        <p:spPr bwMode="auto">
          <a:xfrm>
            <a:off x="2272190" y="612552"/>
            <a:ext cx="88319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Интегриран териториален подход 2021-2027 г.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  <a:endParaRPr lang="bg-BG" altLang="bg-BG" sz="3200" b="1" dirty="0" smtClean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271464" y="2132856"/>
            <a:ext cx="10299700" cy="22990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Calibri" pitchFamily="34" charset="0"/>
              </a:rPr>
              <a:t>Местни специфики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Calibri" pitchFamily="34" charset="0"/>
              </a:rPr>
              <a:t>Ефективно използване на потенциала на всяка територия </a:t>
            </a:r>
          </a:p>
          <a:p>
            <a:pPr marL="342900" indent="-342900" algn="just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Calibri" pitchFamily="34" charset="0"/>
              </a:rPr>
              <a:t>Тесен диалог и сътрудничество между местни власти, публични институции,</a:t>
            </a: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бизнес, </a:t>
            </a:r>
            <a:r>
              <a:rPr lang="bg-BG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НПО</a:t>
            </a:r>
            <a:r>
              <a:rPr lang="bg-BG" sz="2400" dirty="0" smtClean="0">
                <a:solidFill>
                  <a:srgbClr val="1208DC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Calibri" pitchFamily="34" charset="0"/>
              </a:rPr>
              <a:t>и др.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bg-BG" sz="800" dirty="0">
              <a:solidFill>
                <a:srgbClr val="1208DC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99656" y="78839"/>
            <a:ext cx="77724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Индикативно 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разпределение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 бюджета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2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(%) от ПРР 2021-2027 г.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488" y="1185770"/>
            <a:ext cx="10585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Дяловете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 индикативните регионални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пакети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регион от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NUTS 2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като процент от общия ресурс (ПРР + други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Регион ниво NUTS 2 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Дял</a:t>
            </a:r>
            <a:r>
              <a:rPr lang="ru-RU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 общия ресурс (%)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СЗР 19%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СЦР 17%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СИР 16%</a:t>
            </a:r>
          </a:p>
          <a:p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Общо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Северна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ългария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endParaRPr lang="ru-RU" sz="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ЮИР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5. ЮЦР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ЮЗР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(без град София) 14%</a:t>
            </a:r>
          </a:p>
          <a:p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Общо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Южна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48%</a:t>
            </a:r>
            <a:endParaRPr lang="bg-BG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5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16088" y="260648"/>
            <a:ext cx="7772400" cy="65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g-BG" sz="32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Финансов ресурс от ПРР 2021-2027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60369"/>
              </p:ext>
            </p:extLst>
          </p:nvPr>
        </p:nvGraphicFramePr>
        <p:xfrm>
          <a:off x="2495600" y="1473551"/>
          <a:ext cx="8280920" cy="4319654"/>
        </p:xfrm>
        <a:graphic>
          <a:graphicData uri="http://schemas.openxmlformats.org/drawingml/2006/table">
            <a:tbl>
              <a:tblPr firstRow="1" firstCol="1" bandRow="1"/>
              <a:tblGrid>
                <a:gridCol w="6628052"/>
                <a:gridCol w="1652868"/>
              </a:tblGrid>
              <a:tr h="589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r>
                        <a:rPr lang="bg-BG" sz="14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endParaRPr lang="bg-BG" sz="14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Дял от бюджета на </a:t>
                      </a:r>
                      <a:r>
                        <a:rPr lang="bg-BG" sz="14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 </a:t>
                      </a: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bg-BG" sz="1400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Здравна </a:t>
                      </a:r>
                      <a:r>
                        <a:rPr lang="bg-BG" sz="12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1200" b="1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12,15%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Образователна </a:t>
                      </a:r>
                      <a:r>
                        <a:rPr lang="bg-BG" sz="12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1200" b="1" dirty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13,48%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Устойчива мобилност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17,68%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Пътна инфраструктура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10,82%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Културна и туристическа инфраструктура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Зелена градска инфраструктура и сигурност в обществени пространства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Социална инфраструктура, вкл. жилищно настаняване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7,87%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Енергийна ефективност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1200" b="1" dirty="0" smtClean="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200" b="1" dirty="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Насърчаване </a:t>
                      </a:r>
                      <a:r>
                        <a:rPr lang="bg-BG" sz="12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икономическата активност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68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авоъгълник 3"/>
          <p:cNvSpPr>
            <a:spLocks noChangeArrowheads="1"/>
          </p:cNvSpPr>
          <p:nvPr/>
        </p:nvSpPr>
        <p:spPr bwMode="auto">
          <a:xfrm>
            <a:off x="2413000" y="482600"/>
            <a:ext cx="834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bg-BG" altLang="bg-BG" sz="32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Финансиращи ИТИ програми 2021-2027 г. </a:t>
            </a:r>
          </a:p>
        </p:txBody>
      </p:sp>
      <p:sp>
        <p:nvSpPr>
          <p:cNvPr id="8" name="Правоъгълник 3"/>
          <p:cNvSpPr>
            <a:spLocks noChangeArrowheads="1"/>
          </p:cNvSpPr>
          <p:nvPr/>
        </p:nvSpPr>
        <p:spPr bwMode="auto">
          <a:xfrm>
            <a:off x="1620068" y="1397000"/>
            <a:ext cx="95885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„Развитие на регионите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”- водеща </a:t>
            </a:r>
          </a:p>
          <a:p>
            <a:pPr marL="285750" indent="-285750">
              <a:buFont typeface="Arial" charset="0"/>
              <a:buChar char="•"/>
            </a:pPr>
            <a:endParaRPr lang="bg-BG" sz="800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„Конкурентоспособност и иновации в предприятията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/>
            <a:endParaRPr lang="bg-BG" sz="800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</a:t>
            </a:r>
            <a:r>
              <a:rPr lang="bg-BG" sz="2400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„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Научни изследвания, иновации и дигитализация за интелигентна трансформация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pPr marL="285750" indent="-285750"/>
            <a:endParaRPr lang="bg-BG" sz="800" dirty="0">
              <a:solidFill>
                <a:srgbClr val="0000CC"/>
              </a:solidFill>
              <a:latin typeface="Times New Roman" pitchFamily="18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</a:t>
            </a:r>
            <a:r>
              <a:rPr lang="bg-BG" sz="2400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„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Образование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 typeface="Arial" charset="0"/>
              <a:buChar char="•"/>
            </a:pPr>
            <a:endParaRPr lang="bg-BG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„Околна среда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>
              <a:buFont typeface="Arial" charset="0"/>
              <a:buChar char="•"/>
            </a:pPr>
            <a:endParaRPr lang="bg-BG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Програма </a:t>
            </a:r>
            <a:r>
              <a:rPr lang="bg-BG" sz="2400" dirty="0" smtClean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„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Calibri" pitchFamily="34" charset="0"/>
              </a:rPr>
              <a:t>Развитие на човешките ресурси</a:t>
            </a:r>
            <a:r>
              <a:rPr lang="bg-BG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bg-BG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5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75750" y="1343025"/>
            <a:ext cx="29400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1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charset="0"/>
              </a:rPr>
              <a:t>ОБЛАСТЕН ИНФОРМАЦИОНЕН ЦЕНТЪР - РАЗГРАД</a:t>
            </a:r>
            <a:endParaRPr lang="en-US" sz="1000" b="1" i="1" dirty="0">
              <a:solidFill>
                <a:prstClr val="black">
                  <a:lumMod val="50000"/>
                  <a:lumOff val="50000"/>
                </a:prstClr>
              </a:solidFill>
              <a:cs typeface="Arial" charset="0"/>
            </a:endParaRPr>
          </a:p>
        </p:txBody>
      </p:sp>
      <p:sp>
        <p:nvSpPr>
          <p:cNvPr id="10243" name="Правоъгълник 1"/>
          <p:cNvSpPr>
            <a:spLocks noChangeArrowheads="1"/>
          </p:cNvSpPr>
          <p:nvPr/>
        </p:nvSpPr>
        <p:spPr bwMode="auto">
          <a:xfrm>
            <a:off x="2605088" y="2262188"/>
            <a:ext cx="7993062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ОБЛАСТЕН ИНФОРМАЦИОНЕН ЦЕНТЪР – РАЗГРАД</a:t>
            </a:r>
            <a:endParaRPr lang="bg-BG" altLang="bg-BG" sz="22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8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гр. </a:t>
            </a:r>
            <a:r>
              <a:rPr lang="ru-RU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Разград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, бул. </a:t>
            </a:r>
            <a:r>
              <a:rPr lang="ru-RU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България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 № 34</a:t>
            </a:r>
            <a:endParaRPr lang="en-US" altLang="bg-BG" sz="22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8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тел.: 084/55 75 77, 084/55 78 55</a:t>
            </a:r>
            <a:endParaRPr lang="en-US" altLang="bg-BG" sz="22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8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е-</a:t>
            </a:r>
            <a:r>
              <a:rPr lang="en-GB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mail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: </a:t>
            </a:r>
            <a:r>
              <a:rPr lang="en-GB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oic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.</a:t>
            </a:r>
            <a:r>
              <a:rPr lang="en-GB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razgrad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@</a:t>
            </a:r>
            <a:r>
              <a:rPr lang="en-GB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eufunds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.</a:t>
            </a:r>
            <a:r>
              <a:rPr lang="en-GB" altLang="bg-BG" sz="2200" b="1" dirty="0" err="1" smtClean="0">
                <a:solidFill>
                  <a:srgbClr val="1208DC"/>
                </a:solidFill>
                <a:latin typeface="Arial" charset="0"/>
                <a:cs typeface="Arial" charset="0"/>
              </a:rPr>
              <a:t>bg</a:t>
            </a:r>
            <a:r>
              <a:rPr lang="ru-RU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, </a:t>
            </a:r>
            <a:r>
              <a:rPr lang="en-US" altLang="bg-BG" sz="2200" b="1" dirty="0" smtClean="0">
                <a:solidFill>
                  <a:srgbClr val="1208DC"/>
                </a:solidFill>
                <a:latin typeface="Arial" charset="0"/>
                <a:cs typeface="Arial" charset="0"/>
              </a:rPr>
              <a:t>oic_razgrad@abv.bg</a:t>
            </a:r>
            <a:endParaRPr lang="en-GB" altLang="bg-BG" sz="2200" b="1" dirty="0" smtClean="0">
              <a:solidFill>
                <a:srgbClr val="1208DC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bg-BG" sz="2200" b="1" dirty="0" smtClean="0">
                <a:solidFill>
                  <a:srgbClr val="0000FF"/>
                </a:solidFill>
                <a:latin typeface="Arial" charset="0"/>
                <a:cs typeface="Arial" charset="0"/>
                <a:hlinkClick r:id="rId4"/>
              </a:rPr>
              <a:t>www.eufunds.bg/bg/node/45</a:t>
            </a:r>
            <a:endParaRPr lang="en-US" altLang="bg-BG" sz="22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bg-BG" sz="2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f</a:t>
            </a:r>
            <a:r>
              <a:rPr lang="ru-RU" altLang="bg-BG" sz="22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acebook</a:t>
            </a:r>
            <a:r>
              <a:rPr lang="ru-RU" altLang="bg-BG" sz="2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: </a:t>
            </a:r>
            <a:r>
              <a:rPr lang="en-US" altLang="bg-BG" sz="2200" b="1" dirty="0" err="1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Областен</a:t>
            </a:r>
            <a:r>
              <a:rPr lang="en-US" altLang="bg-BG" sz="22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 </a:t>
            </a:r>
            <a:r>
              <a:rPr lang="en-US" altLang="bg-BG" sz="2200" b="1" dirty="0" err="1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информационен</a:t>
            </a:r>
            <a:r>
              <a:rPr lang="en-US" altLang="bg-BG" sz="22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 </a:t>
            </a:r>
            <a:r>
              <a:rPr lang="en-US" altLang="bg-BG" sz="2200" b="1" dirty="0" err="1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център</a:t>
            </a:r>
            <a:r>
              <a:rPr lang="en-US" altLang="bg-BG" sz="22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 - </a:t>
            </a:r>
            <a:r>
              <a:rPr lang="en-US" altLang="bg-BG" sz="2200" b="1" dirty="0" err="1" smtClean="0">
                <a:solidFill>
                  <a:srgbClr val="0000FF"/>
                </a:solidFill>
                <a:latin typeface="Arial" charset="0"/>
                <a:cs typeface="Times New Roman" pitchFamily="18" charset="0"/>
                <a:hlinkClick r:id="rId5"/>
              </a:rPr>
              <a:t>Разград</a:t>
            </a:r>
            <a:endParaRPr lang="bg-BG" altLang="bg-BG" sz="2200" b="1" dirty="0" smtClean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2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 </a:t>
            </a:r>
            <a:endParaRPr lang="bg-BG" altLang="bg-BG" sz="22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213918" y="51099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17" y="2011673"/>
            <a:ext cx="9144000" cy="354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568" y="2276872"/>
            <a:ext cx="8856538" cy="3010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44" b="3931"/>
          <a:stretch/>
        </p:blipFill>
        <p:spPr>
          <a:xfrm>
            <a:off x="5735514" y="1069152"/>
            <a:ext cx="2316285" cy="637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" t="-7034" r="-128" b="26019"/>
          <a:stretch/>
        </p:blipFill>
        <p:spPr>
          <a:xfrm>
            <a:off x="5423454" y="5245547"/>
            <a:ext cx="3098837" cy="977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7266" y="1737879"/>
            <a:ext cx="797303" cy="847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64" y="4852778"/>
            <a:ext cx="797303" cy="7855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3156" y="251937"/>
            <a:ext cx="4105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32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Секторни политики </a:t>
            </a:r>
            <a:r>
              <a:rPr lang="en-US" sz="32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3200" b="1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8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99285" y="546497"/>
            <a:ext cx="9213304" cy="4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just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bg-BG" sz="3200" b="1" dirty="0" smtClean="0">
                <a:solidFill>
                  <a:srgbClr val="0000FF"/>
                </a:solidFill>
                <a:latin typeface="Times New Roman" pitchFamily="18" charset="0"/>
                <a:ea typeface="+mn-ea"/>
                <a:cs typeface="Calibri" pitchFamily="34" charset="0"/>
              </a:rPr>
              <a:t>   </a:t>
            </a:r>
            <a:r>
              <a:rPr lang="bg-BG" sz="3200" b="1" dirty="0" smtClean="0">
                <a:solidFill>
                  <a:srgbClr val="0000CC"/>
                </a:solidFill>
                <a:latin typeface="Times New Roman" pitchFamily="18" charset="0"/>
                <a:ea typeface="+mn-ea"/>
                <a:cs typeface="Calibri" pitchFamily="34" charset="0"/>
              </a:rPr>
              <a:t>Интегрирани </a:t>
            </a:r>
            <a:r>
              <a:rPr lang="bg-BG" sz="3200" b="1" dirty="0">
                <a:solidFill>
                  <a:srgbClr val="0000CC"/>
                </a:solidFill>
                <a:latin typeface="Times New Roman" pitchFamily="18" charset="0"/>
                <a:ea typeface="+mn-ea"/>
                <a:cs typeface="Calibri" pitchFamily="34" charset="0"/>
              </a:rPr>
              <a:t>териториални инвестиции (ИТИ)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950" y="1628800"/>
            <a:ext cx="9674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bg-BG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План за интегрирано развитие на общината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ПИРО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Интегрирана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териториална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стратегия за развитие (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ИТСР) на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съответния регион за планиране от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NUTS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Pегионалните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съвети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развитие (РСР)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3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472" y="1263869"/>
            <a:ext cx="102251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Всяка концепция е набор от взаимосвързани и допълващи се (интегрирани) проекти/проектни идеи, насочени към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територии с общи </a:t>
            </a:r>
            <a:r>
              <a:rPr lang="ru-RU" sz="24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en-US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и/или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потенциал за развитие, включващи най-подходящата комбинация от ресурси и мерки, които да бъдат използвани за постигане на конкретна цел или приоритет на интегрирана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териториална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стратегия</a:t>
            </a:r>
          </a:p>
          <a:p>
            <a:pPr algn="just"/>
            <a:r>
              <a:rPr lang="ru-RU" sz="800" i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bg-BG" sz="800" i="1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Поне един от проектите трябва да бъде икономически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ориентиран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доведе до икономически ползи и резултати за целевата област. </a:t>
            </a:r>
            <a:endParaRPr lang="ru-RU" sz="24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1208DC"/>
              </a:solidFill>
            </a:endParaRP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67808" y="73742"/>
            <a:ext cx="3886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1208D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Концепции </a:t>
            </a:r>
            <a:r>
              <a:rPr lang="ru-RU" sz="3200" b="1" dirty="0">
                <a:solidFill>
                  <a:srgbClr val="1208D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1208D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ИТИ</a:t>
            </a:r>
            <a:endParaRPr lang="bg-BG" sz="3200" b="1" dirty="0">
              <a:solidFill>
                <a:srgbClr val="1208D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1825578" y="1354138"/>
            <a:ext cx="99590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ИТИ с </a:t>
            </a:r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териториална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насоченост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водещ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спецификата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конкретната територия, като инвестициите се фокусират върху конкретен потенциал или нужда на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целевата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територия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bg-BG" sz="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Секторни концепции за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ИТИ -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водещи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 конкретни нужди или потенциали в определен сектор, като те се адресират с подходяща комбинация от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инфраструктурни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меки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мерки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Възможно е концепциите да бъдат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едновременно със секторна и с териториална</a:t>
            </a:r>
            <a:r>
              <a:rPr 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насоченост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например концепция за ИТИ, за развитие на транспорта в конкретна функционална зона.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35514" y="57017"/>
            <a:ext cx="547260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идове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ИТИ</a:t>
            </a:r>
            <a:endParaRPr lang="bg-BG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3632" y="119873"/>
            <a:ext cx="7643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Бенефициенти и партньори</a:t>
            </a:r>
            <a:endParaRPr lang="en-US" sz="3200" b="1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38301" y="1340768"/>
            <a:ext cx="10237823" cy="293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Държавни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органи, областни администрации 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общински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власти </a:t>
            </a:r>
          </a:p>
          <a:p>
            <a:pPr algn="l">
              <a:defRPr/>
            </a:pPr>
            <a:endParaRPr lang="ru-RU" sz="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гражданското общество - неправителствени организации, организации на работодатели, синдикати,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фондации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представители на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малки и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средни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предприятия,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Wingdings" pitchFamily="2" charset="2"/>
              <a:buChar char="§"/>
              <a:defRPr/>
            </a:pPr>
            <a:endParaRPr lang="bg-BG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аучна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общност - представители на университети,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Българската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академия на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науките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Селскостопанската академия и др.</a:t>
            </a:r>
          </a:p>
          <a:p>
            <a:pPr algn="l">
              <a:defRPr/>
            </a:pPr>
            <a:endParaRPr lang="en-US" sz="1800" dirty="0">
              <a:solidFill>
                <a:srgbClr val="0000CC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9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82888" y="260647"/>
            <a:ext cx="7993632" cy="6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bg-BG" sz="32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32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зисквания към партньорствата </a:t>
            </a:r>
            <a:r>
              <a:rPr lang="en-US" sz="32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endParaRPr lang="bg-BG" sz="3200" b="1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7488" y="1342918"/>
            <a:ext cx="10369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Един </a:t>
            </a:r>
            <a:r>
              <a:rPr lang="ru-RU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водещ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партньор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представлява партньорството пред съответния РСР, осъществява координацията между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партньорите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улеснява комуникацията между тях и отговаря за цялостната подготовка на концепцията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Основно изискване към партньорствата е да разполагат с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капацитет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изпълнението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предложените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дейности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човешки и финансови ресурси, както и опит в зависимост от спецификата на дейностите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Капацитетът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партньорството да управлява и изпълнява концепцията за ИТИ е предмет на оценка в рамките на процедурата по подбор на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концепции.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1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31950" y="476250"/>
            <a:ext cx="3240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638301" y="53572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701" name="Правоъгълник 4"/>
          <p:cNvSpPr>
            <a:spLocks noChangeArrowheads="1"/>
          </p:cNvSpPr>
          <p:nvPr/>
        </p:nvSpPr>
        <p:spPr bwMode="auto">
          <a:xfrm>
            <a:off x="2782888" y="765176"/>
            <a:ext cx="6119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5480" y="1344614"/>
            <a:ext cx="10585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Всяка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концепция за ИТИ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следва да съдържа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поне 2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(два) взаимосвързани и допълващи се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en-US" sz="2400" dirty="0" smtClean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бъде разработена и изпълнявана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 партньорство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включва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поне трима</a:t>
            </a:r>
            <a:r>
              <a:rPr lang="en-US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партньори, като максималният брой на партньорите не следва да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надвишават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двадесет</a:t>
            </a:r>
            <a:r>
              <a:rPr lang="en-US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bg-BG" sz="8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Инвестициите с над-общинско значение се очаква да се осъществяват на </a:t>
            </a:r>
            <a:r>
              <a:rPr lang="ru-RU" sz="24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територията на няколко общини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включените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bg-BG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ини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ангажирани в партньорствата като бенефициенти или партньори по проекти. </a:t>
            </a:r>
            <a:endParaRPr lang="bg-BG" sz="2400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03712" y="260647"/>
            <a:ext cx="7993632" cy="64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bg-BG" sz="3200" b="1" dirty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sz="32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зисквания към партньорствата </a:t>
            </a:r>
            <a:r>
              <a:rPr lang="en-US" sz="3200" b="1" dirty="0" smtClean="0">
                <a:solidFill>
                  <a:srgbClr val="1208D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endParaRPr lang="bg-BG" sz="3200" b="1" dirty="0">
              <a:solidFill>
                <a:srgbClr val="1208D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29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 тем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тем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тем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тем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тем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тем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1941</Words>
  <Application>Microsoft Office PowerPoint</Application>
  <PresentationFormat>По избор</PresentationFormat>
  <Paragraphs>294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Заглавия на слайдовете</vt:lpstr>
      </vt:variant>
      <vt:variant>
        <vt:i4>23</vt:i4>
      </vt:variant>
    </vt:vector>
  </HeadingPairs>
  <TitlesOfParts>
    <vt:vector size="28" baseType="lpstr">
      <vt:lpstr>5_Office Theme</vt:lpstr>
      <vt:lpstr>3_Office Theme</vt:lpstr>
      <vt:lpstr>7_Office Theme</vt:lpstr>
      <vt:lpstr>6_Office Theme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Xx</cp:lastModifiedBy>
  <cp:revision>333</cp:revision>
  <cp:lastPrinted>2023-05-29T10:26:24Z</cp:lastPrinted>
  <dcterms:created xsi:type="dcterms:W3CDTF">2013-03-19T13:35:26Z</dcterms:created>
  <dcterms:modified xsi:type="dcterms:W3CDTF">2023-06-13T11:58:59Z</dcterms:modified>
</cp:coreProperties>
</file>